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440" r:id="rId6"/>
    <p:sldId id="260" r:id="rId7"/>
    <p:sldId id="2434" r:id="rId8"/>
    <p:sldId id="2443" r:id="rId9"/>
    <p:sldId id="2439" r:id="rId10"/>
    <p:sldId id="2444" r:id="rId11"/>
    <p:sldId id="2438" r:id="rId12"/>
    <p:sldId id="2449" r:id="rId13"/>
    <p:sldId id="2450" r:id="rId14"/>
    <p:sldId id="2448" r:id="rId15"/>
    <p:sldId id="2447" r:id="rId16"/>
    <p:sldId id="2452" r:id="rId17"/>
    <p:sldId id="2453" r:id="rId18"/>
    <p:sldId id="2454" r:id="rId19"/>
    <p:sldId id="2455" r:id="rId20"/>
    <p:sldId id="2457" r:id="rId21"/>
    <p:sldId id="2456" r:id="rId22"/>
    <p:sldId id="2458" r:id="rId23"/>
    <p:sldId id="2459" r:id="rId24"/>
    <p:sldId id="2460" r:id="rId25"/>
    <p:sldId id="2461" r:id="rId26"/>
    <p:sldId id="2462" r:id="rId27"/>
    <p:sldId id="2463" r:id="rId28"/>
    <p:sldId id="2469" r:id="rId29"/>
    <p:sldId id="2470" r:id="rId30"/>
    <p:sldId id="2471" r:id="rId31"/>
    <p:sldId id="2472" r:id="rId32"/>
    <p:sldId id="2464" r:id="rId33"/>
    <p:sldId id="2468" r:id="rId34"/>
    <p:sldId id="2465" r:id="rId35"/>
    <p:sldId id="2466" r:id="rId36"/>
    <p:sldId id="2467" r:id="rId37"/>
    <p:sldId id="2473" r:id="rId38"/>
    <p:sldId id="2474" r:id="rId39"/>
    <p:sldId id="2475" r:id="rId40"/>
    <p:sldId id="244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584" autoAdjust="0"/>
  </p:normalViewPr>
  <p:slideViewPr>
    <p:cSldViewPr snapToGrid="0">
      <p:cViewPr varScale="1">
        <p:scale>
          <a:sx n="69" d="100"/>
          <a:sy n="69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smtClean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70" r:id="rId9"/>
    <p:sldLayoutId id="2147483669" r:id="rId10"/>
    <p:sldLayoutId id="2147483667" r:id="rId11"/>
    <p:sldLayoutId id="2147483668" r:id="rId12"/>
    <p:sldLayoutId id="2147483666" r:id="rId13"/>
    <p:sldLayoutId id="2147483662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38542" y="110836"/>
            <a:ext cx="11956467" cy="6636328"/>
            <a:chOff x="252034" y="-22763"/>
            <a:chExt cx="7324423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4" y="341494"/>
              <a:ext cx="6475341" cy="6313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5173" y="2573424"/>
            <a:ext cx="6609256" cy="135448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A Minor Project on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Student’s </a:t>
            </a:r>
            <a:r>
              <a:rPr lang="en-US" dirty="0">
                <a:solidFill>
                  <a:schemeClr val="tx1"/>
                </a:solidFill>
              </a:rPr>
              <a:t>performance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480" y="3521201"/>
            <a:ext cx="4258765" cy="450503"/>
          </a:xfrm>
        </p:spPr>
        <p:txBody>
          <a:bodyPr>
            <a:noAutofit/>
          </a:bodyPr>
          <a:lstStyle/>
          <a:p>
            <a:pPr algn="l"/>
            <a:r>
              <a:rPr lang="en-US" b="1" u="sng" spc="0" dirty="0" smtClean="0"/>
              <a:t>Head of Department : </a:t>
            </a:r>
          </a:p>
          <a:p>
            <a:pPr algn="l"/>
            <a:r>
              <a:rPr lang="en-US" spc="0" dirty="0" smtClean="0"/>
              <a:t>DR. H. S. HOTA</a:t>
            </a:r>
          </a:p>
          <a:p>
            <a:pPr algn="l"/>
            <a:r>
              <a:rPr lang="en-US" b="1" u="sng" spc="0" dirty="0" smtClean="0">
                <a:solidFill>
                  <a:srgbClr val="2F3342"/>
                </a:solidFill>
              </a:rPr>
              <a:t>Under Guidance Of :</a:t>
            </a:r>
          </a:p>
          <a:p>
            <a:pPr algn="l"/>
            <a:r>
              <a:rPr lang="en-US" cap="all" spc="0" dirty="0"/>
              <a:t>Prof. jeetendra </a:t>
            </a:r>
            <a:r>
              <a:rPr lang="en-US" cap="all" spc="0" dirty="0" smtClean="0"/>
              <a:t>gUpta</a:t>
            </a:r>
          </a:p>
          <a:p>
            <a:pPr algn="l"/>
            <a:r>
              <a:rPr lang="en-US" cap="all" spc="0" dirty="0" smtClean="0">
                <a:solidFill>
                  <a:srgbClr val="2F3342"/>
                </a:solidFill>
              </a:rPr>
              <a:t>Prof. Shriya Sahu</a:t>
            </a:r>
            <a:endParaRPr lang="en-US" spc="0" dirty="0">
              <a:solidFill>
                <a:srgbClr val="2F334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593" y="584053"/>
            <a:ext cx="10570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(Headings)"/>
              </a:rPr>
              <a:t>ATAL BIHARI VAJPAYEE UNIVERSITY</a:t>
            </a:r>
            <a:endParaRPr lang="en-IN" sz="4000" b="1" dirty="0">
              <a:solidFill>
                <a:schemeClr val="tx1">
                  <a:lumMod val="65000"/>
                  <a:lumOff val="35000"/>
                </a:schemeClr>
              </a:solidFill>
              <a:latin typeface="Calibri (Headings)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4728" y="1109858"/>
            <a:ext cx="10590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(Headings)"/>
              </a:rPr>
              <a:t>Department of Computer Science And Application (U.T.D.)</a:t>
            </a:r>
            <a:endParaRPr lang="en-IN" sz="3200" b="1" u="sng" dirty="0">
              <a:solidFill>
                <a:schemeClr val="tx1">
                  <a:lumMod val="65000"/>
                  <a:lumOff val="35000"/>
                </a:schemeClr>
              </a:solidFill>
              <a:latin typeface="Calibri (Headings)"/>
            </a:endParaRPr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 txBox="1">
            <a:spLocks/>
          </p:cNvSpPr>
          <p:nvPr/>
        </p:nvSpPr>
        <p:spPr>
          <a:xfrm>
            <a:off x="9171709" y="3499301"/>
            <a:ext cx="2768798" cy="45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spc="0" dirty="0" smtClean="0"/>
              <a:t>Submitted By :</a:t>
            </a:r>
          </a:p>
          <a:p>
            <a:pPr algn="l"/>
            <a:r>
              <a:rPr lang="en-US" spc="0" dirty="0" smtClean="0"/>
              <a:t>Sandeep Girepunje</a:t>
            </a:r>
          </a:p>
          <a:p>
            <a:pPr algn="l"/>
            <a:r>
              <a:rPr lang="en-US" spc="0" dirty="0" smtClean="0"/>
              <a:t>Tushar Kashyap</a:t>
            </a:r>
          </a:p>
          <a:p>
            <a:pPr algn="l"/>
            <a:r>
              <a:rPr lang="en-US" spc="0" dirty="0" smtClean="0"/>
              <a:t>Thanendra Kashyap</a:t>
            </a:r>
          </a:p>
          <a:p>
            <a:pPr algn="l"/>
            <a:endParaRPr lang="en-US" spc="0" dirty="0"/>
          </a:p>
        </p:txBody>
      </p:sp>
      <p:sp>
        <p:nvSpPr>
          <p:cNvPr id="3" name="TextBox 2"/>
          <p:cNvSpPr txBox="1"/>
          <p:nvPr/>
        </p:nvSpPr>
        <p:spPr>
          <a:xfrm>
            <a:off x="5292109" y="5437610"/>
            <a:ext cx="3035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B.Sc. CSA 6</a:t>
            </a:r>
            <a:r>
              <a:rPr lang="en-US" sz="2400" baseline="30000" dirty="0">
                <a:latin typeface="+mj-lt"/>
              </a:rPr>
              <a:t>th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Semester </a:t>
            </a:r>
          </a:p>
          <a:p>
            <a:pPr algn="ctr"/>
            <a:r>
              <a:rPr lang="en-US" sz="2400" dirty="0" smtClean="0">
                <a:latin typeface="+mj-lt"/>
              </a:rPr>
              <a:t>Session 2019-20</a:t>
            </a:r>
            <a:r>
              <a:rPr lang="en-IN" sz="2400" dirty="0" smtClean="0">
                <a:latin typeface="+mj-lt"/>
              </a:rPr>
              <a:t>20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3" y="83074"/>
            <a:ext cx="1837743" cy="606768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1"/>
            <a:ext cx="1779622" cy="632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3" y="332233"/>
            <a:ext cx="1301101" cy="417435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>
                <a:solidFill>
                  <a:srgbClr val="2F3342"/>
                </a:solidFill>
                <a:latin typeface="Calibri"/>
                <a:cs typeface="Gill Sans" panose="020B0502020104020203" pitchFamily="34" charset="-79"/>
                <a:sym typeface="Bebas"/>
              </a:rPr>
              <a:t>D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cs typeface="Gill Sans" panose="020B0502020104020203" pitchFamily="34" charset="-79"/>
                <a:sym typeface="Bebas"/>
              </a:rPr>
              <a:t>ata Table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818864" y="4761713"/>
            <a:ext cx="1912872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975211" y="4885548"/>
            <a:ext cx="1807331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2161787" y="4950820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SubjectList Table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892149" y="4758371"/>
            <a:ext cx="2378665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064343" y="4839341"/>
            <a:ext cx="2340421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8131317" y="4904613"/>
            <a:ext cx="2206471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TeachersValidation Table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" y="1793465"/>
            <a:ext cx="5791063" cy="28709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68" y="1793465"/>
            <a:ext cx="5907049" cy="2870923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1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055" y="13855"/>
            <a:ext cx="12663055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4" y="83073"/>
            <a:ext cx="2093048" cy="107143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26269" y="350719"/>
            <a:ext cx="1977565" cy="87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6" y="497719"/>
            <a:ext cx="1901632" cy="619581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cs typeface="Gill Sans" panose="020B0502020104020203" pitchFamily="34" charset="-79"/>
                <a:sym typeface="Bebas"/>
              </a:rPr>
              <a:t>ER Diagram ( 1 )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10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55" y="13855"/>
            <a:ext cx="8074372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7120" y="83073"/>
            <a:ext cx="2093048" cy="107143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9436" y="350719"/>
            <a:ext cx="1977565" cy="873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69" y="525373"/>
            <a:ext cx="1901632" cy="619581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cs typeface="Gill Sans" panose="020B0502020104020203" pitchFamily="34" charset="-79"/>
                <a:sym typeface="Bebas"/>
              </a:rPr>
              <a:t>ER Diagram ( 2 )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11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6" y="477431"/>
            <a:ext cx="17116287" cy="608053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7119" y="83073"/>
            <a:ext cx="2272007" cy="1140653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9436" y="255998"/>
            <a:ext cx="2240225" cy="1062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94" y="477431"/>
            <a:ext cx="2203867" cy="619581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Data Flow Diagram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001911" y="6218328"/>
            <a:ext cx="1456039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58258" y="6342163"/>
            <a:ext cx="1456855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5351864" y="6407435"/>
            <a:ext cx="1262433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1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Level - 0</a:t>
            </a:r>
            <a:endParaRPr lang="en-US" sz="21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12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5" y="0"/>
            <a:ext cx="10128430" cy="667308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7119" y="83073"/>
            <a:ext cx="2272007" cy="1140653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9436" y="255998"/>
            <a:ext cx="2240225" cy="1062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94" y="477431"/>
            <a:ext cx="2203867" cy="619581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Data Flow Diagram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001911" y="6218328"/>
            <a:ext cx="1456039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58258" y="6342163"/>
            <a:ext cx="1456855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5351864" y="6407435"/>
            <a:ext cx="1262433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1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Level - 1</a:t>
            </a:r>
            <a:endParaRPr lang="en-US" sz="21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13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5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1" y="83074"/>
            <a:ext cx="2549100" cy="45008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2478552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91" y="313246"/>
            <a:ext cx="2263281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Index 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889397" y="6310446"/>
            <a:ext cx="1696457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5745" y="6434281"/>
            <a:ext cx="1607084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3232320" y="6499553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Desktop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208330" y="6329911"/>
            <a:ext cx="1570505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380526" y="6410881"/>
            <a:ext cx="1523002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9447500" y="6476153"/>
            <a:ext cx="1331336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Mobile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" y="740151"/>
            <a:ext cx="8002849" cy="5491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833" y="740151"/>
            <a:ext cx="3102421" cy="5491386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14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121348" cy="45008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2" y="205732"/>
            <a:ext cx="3121348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02" y="300849"/>
            <a:ext cx="3157425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Student Login 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889397" y="6310446"/>
            <a:ext cx="1696457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5745" y="6434281"/>
            <a:ext cx="1607084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3232320" y="6499553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Desktop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208330" y="6329911"/>
            <a:ext cx="1570505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380526" y="6410881"/>
            <a:ext cx="1523002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9447500" y="6476153"/>
            <a:ext cx="1331336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Mobile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" y="740151"/>
            <a:ext cx="7055648" cy="5491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833" y="849213"/>
            <a:ext cx="3102421" cy="5273261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15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0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255684" cy="45008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3226696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17" y="327334"/>
            <a:ext cx="3226697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Student Profile 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889397" y="6310446"/>
            <a:ext cx="1696457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5745" y="6434281"/>
            <a:ext cx="1607084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3232320" y="6499553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Desktop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208330" y="6329911"/>
            <a:ext cx="1570505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380526" y="6410881"/>
            <a:ext cx="1523002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9447500" y="6476153"/>
            <a:ext cx="1331336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Mobile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1" y="767255"/>
            <a:ext cx="8174047" cy="5298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82" y="767255"/>
            <a:ext cx="3546771" cy="5298464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16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9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121349" cy="45008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3088152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03" y="300849"/>
            <a:ext cx="3088152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Student Home 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889397" y="6310446"/>
            <a:ext cx="1696457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5745" y="6434281"/>
            <a:ext cx="1607084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3232320" y="6499553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Desktop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208330" y="6329911"/>
            <a:ext cx="1570505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380526" y="6410881"/>
            <a:ext cx="1523002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9447500" y="6476153"/>
            <a:ext cx="1331336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Mobile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1" y="797536"/>
            <a:ext cx="8271029" cy="5298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957" y="797536"/>
            <a:ext cx="3422225" cy="5298464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3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69" y="83074"/>
            <a:ext cx="3518921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2" y="205732"/>
            <a:ext cx="3472431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9" y="326435"/>
            <a:ext cx="3450925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Student Questions 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889397" y="6310446"/>
            <a:ext cx="1696457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5745" y="6434281"/>
            <a:ext cx="1607084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3232320" y="6499553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Desktop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208330" y="6329911"/>
            <a:ext cx="1570505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380526" y="6410881"/>
            <a:ext cx="1523002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9447500" y="6476153"/>
            <a:ext cx="1331336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Mobile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6" y="814415"/>
            <a:ext cx="7995653" cy="5275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1" y="816821"/>
            <a:ext cx="3538953" cy="5351906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18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30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13855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627123" y="322576"/>
            <a:ext cx="6109854" cy="6212847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452" y="1445963"/>
            <a:ext cx="4351911" cy="1104695"/>
          </a:xfrm>
        </p:spPr>
        <p:txBody>
          <a:bodyPr>
            <a:normAutofit/>
          </a:bodyPr>
          <a:lstStyle/>
          <a:p>
            <a:r>
              <a:rPr lang="en-US" dirty="0" smtClean="0"/>
              <a:t>Content :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994746" y="2397236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Purpose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Benefits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Requirements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Technology Used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Data Table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ER Diagram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Data Flow Diagram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pc="0" dirty="0" smtClean="0">
                <a:solidFill>
                  <a:srgbClr val="2F3342"/>
                </a:solidFill>
              </a:rPr>
              <a:t>Snapshots</a:t>
            </a:r>
            <a:endParaRPr lang="en-US" spc="0" dirty="0">
              <a:solidFill>
                <a:srgbClr val="2F3342"/>
              </a:solidFill>
            </a:endParaRP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352666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3304898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9" y="326435"/>
            <a:ext cx="3423217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Student Statistics 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889397" y="6310446"/>
            <a:ext cx="1696457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5745" y="6434281"/>
            <a:ext cx="1607084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3232320" y="6499553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Desktop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208330" y="6329911"/>
            <a:ext cx="1570505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380526" y="6410881"/>
            <a:ext cx="1523002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9447500" y="6476153"/>
            <a:ext cx="1331336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Mobile View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6" y="735177"/>
            <a:ext cx="7995653" cy="543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82" y="816821"/>
            <a:ext cx="3546771" cy="5351906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19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1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352666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3304898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9" y="326435"/>
            <a:ext cx="3423217" cy="342571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 Login 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9" y="789709"/>
            <a:ext cx="11129117" cy="5896045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20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352666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3304898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9" y="326435"/>
            <a:ext cx="3423217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Sign Up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9" y="789709"/>
            <a:ext cx="11129116" cy="58960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21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352666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3304898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9" y="326435"/>
            <a:ext cx="3423217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Profile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" y="789709"/>
            <a:ext cx="11249757" cy="58960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93817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699030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3720536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78" y="298733"/>
            <a:ext cx="3703955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HOD Verify Teachers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9" y="789709"/>
            <a:ext cx="11305176" cy="58960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23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4710412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2" y="205732"/>
            <a:ext cx="4639861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9" y="258104"/>
            <a:ext cx="4521373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Teachers Course Modification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263"/>
          <a:stretch/>
        </p:blipFill>
        <p:spPr>
          <a:xfrm>
            <a:off x="110970" y="789709"/>
            <a:ext cx="11291321" cy="597130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560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740594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2" y="205732"/>
            <a:ext cx="3780880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95" y="269019"/>
            <a:ext cx="3719087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Teachers Course List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" y="797536"/>
            <a:ext cx="11291321" cy="59219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25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9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4724266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4667570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46" y="332307"/>
            <a:ext cx="4535227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Teachers Subject Modification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54"/>
          <a:stretch/>
        </p:blipFill>
        <p:spPr>
          <a:xfrm>
            <a:off x="110970" y="797536"/>
            <a:ext cx="11360594" cy="591872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26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69" y="83074"/>
            <a:ext cx="3851429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2" y="205732"/>
            <a:ext cx="3822443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80" y="306560"/>
            <a:ext cx="3662391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Teachers Subject List Page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96"/>
          <a:stretch/>
        </p:blipFill>
        <p:spPr>
          <a:xfrm>
            <a:off x="110970" y="797536"/>
            <a:ext cx="11499139" cy="5506282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6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69" y="83074"/>
            <a:ext cx="4835103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2" y="205732"/>
            <a:ext cx="4847679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09" y="315520"/>
            <a:ext cx="4646064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Teachers – Student Verification Page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9" y="789709"/>
            <a:ext cx="11360595" cy="58960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28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59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54" y="624108"/>
            <a:ext cx="5072745" cy="560978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3" y="719345"/>
            <a:ext cx="5138057" cy="587876"/>
          </a:xfrm>
        </p:spPr>
        <p:txBody>
          <a:bodyPr/>
          <a:lstStyle/>
          <a:p>
            <a:r>
              <a:rPr lang="en-US" dirty="0" smtClean="0"/>
              <a:t>Introduction :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2" y="1369046"/>
            <a:ext cx="5138057" cy="3396749"/>
          </a:xfrm>
        </p:spPr>
        <p:txBody>
          <a:bodyPr>
            <a:noAutofit/>
          </a:bodyPr>
          <a:lstStyle/>
          <a:p>
            <a:r>
              <a:rPr lang="en-US" sz="1800" dirty="0"/>
              <a:t>Any website or </a:t>
            </a:r>
            <a:r>
              <a:rPr lang="en-US" sz="1800" dirty="0" smtClean="0"/>
              <a:t>software </a:t>
            </a:r>
            <a:r>
              <a:rPr lang="en-US" sz="1800" dirty="0"/>
              <a:t>is created so that we can make our work </a:t>
            </a:r>
            <a:r>
              <a:rPr lang="en-US" sz="1800" dirty="0" smtClean="0"/>
              <a:t>easier </a:t>
            </a:r>
            <a:r>
              <a:rPr lang="en-US" sz="1800" dirty="0"/>
              <a:t>by using It, here we have created such a website, where </a:t>
            </a:r>
            <a:r>
              <a:rPr lang="en-US" sz="1800" dirty="0" smtClean="0"/>
              <a:t>the student </a:t>
            </a:r>
            <a:r>
              <a:rPr lang="en-US" sz="1800" dirty="0"/>
              <a:t>can know some information such as name, email id, date of birth etc. by knowing his /her week point and analyzing his/her performance so that the teacher can improve that week point.</a:t>
            </a:r>
            <a:endParaRPr lang="en-IN" sz="1800" dirty="0"/>
          </a:p>
          <a:p>
            <a:r>
              <a:rPr lang="en-US" sz="1800" dirty="0"/>
              <a:t>This project is to predict performance of a student based on certain attributes of the students such as his semester attendance, unit test marks, last semester exam.</a:t>
            </a:r>
            <a:endParaRPr lang="en-IN" sz="18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69" y="83074"/>
            <a:ext cx="5001357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2" y="205732"/>
            <a:ext cx="4958515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9" y="326435"/>
            <a:ext cx="4937009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Teacher’s – Student Performance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" y="789709"/>
            <a:ext cx="11374448" cy="58960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29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69" y="83074"/>
            <a:ext cx="4973647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2" y="205732"/>
            <a:ext cx="4903098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9" y="326435"/>
            <a:ext cx="4881591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>
                <a:solidFill>
                  <a:srgbClr val="2F3342"/>
                </a:solidFill>
                <a:latin typeface="Calibri"/>
                <a:cs typeface="Gill Sans" panose="020B0502020104020203" pitchFamily="34" charset="-79"/>
                <a:sym typeface="Bebas"/>
              </a:rPr>
              <a:t>Teacher’s – Student Performance 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9"/>
          <a:stretch/>
        </p:blipFill>
        <p:spPr>
          <a:xfrm>
            <a:off x="110970" y="789709"/>
            <a:ext cx="11228245" cy="59297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30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30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4405612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4362770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01" y="298733"/>
            <a:ext cx="4216573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Teacher’s – Student Profile Page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" y="789709"/>
            <a:ext cx="11388303" cy="59297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31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352666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3304898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9" y="326435"/>
            <a:ext cx="3423217" cy="342571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Teacher’s Statistics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63"/>
          <a:stretch/>
        </p:blipFill>
        <p:spPr>
          <a:xfrm>
            <a:off x="110969" y="797536"/>
            <a:ext cx="11332886" cy="59561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32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1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3352666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3304898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10" y="326435"/>
            <a:ext cx="3283392" cy="342571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Admin Login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9" y="824529"/>
            <a:ext cx="11332886" cy="59021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33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6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69" y="83074"/>
            <a:ext cx="3541705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2" y="205732"/>
            <a:ext cx="3444723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09" y="326435"/>
            <a:ext cx="3423217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Admin – HOD List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" y="824529"/>
            <a:ext cx="11332884" cy="59021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34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3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0" y="83074"/>
            <a:ext cx="4267066" cy="443399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2"/>
            <a:ext cx="4265788" cy="46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36" y="269019"/>
            <a:ext cx="4078027" cy="342571"/>
          </a:xfrm>
        </p:spPr>
        <p:txBody>
          <a:bodyPr>
            <a:normAutofit fontScale="90000"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Admin – Unverified HOD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 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ea typeface="+mn-ea"/>
                <a:cs typeface="Gill Sans" panose="020B0502020104020203" pitchFamily="34" charset="-79"/>
                <a:sym typeface="Bebas"/>
              </a:rPr>
              <a:t>Page Snap Shot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" y="797536"/>
            <a:ext cx="11332884" cy="578337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35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386203"/>
            <a:ext cx="6609256" cy="1508126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9FDCAA0A-980E-4E01-8FDA-B5368F091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08908" y="252563"/>
            <a:ext cx="9540357" cy="6568890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026" y="550023"/>
            <a:ext cx="6117771" cy="573989"/>
          </a:xfrm>
        </p:spPr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393" y="1114350"/>
            <a:ext cx="8953606" cy="5262752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IN" sz="2000" dirty="0" smtClean="0"/>
              <a:t> The purpose of Student Performance Analysis is to monitor student’s learning ability and the ability for adapting the current teaching program at university.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IN" sz="2000" dirty="0" smtClean="0"/>
              <a:t> The Concept is, student can register himself/herself to the Student Performance Analysis program and at the end of the semester they take a survey.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IN" sz="2000" dirty="0" smtClean="0"/>
              <a:t> Based on the survey in Student Performance Analysis we collect information from the student and with this data, we can analyse student’s performance of learning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IN" sz="2000" dirty="0" smtClean="0"/>
              <a:t> With this program, we can see what problem student’s facing while learning, for ex. Low Attendance, Interest in subject, Focus in classes, and many other issues.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/>
              <a:t> Teachers can see student’s performance statistics but can’t see the answers of student’s survey, which will be confidential for student’s privacy.</a:t>
            </a:r>
            <a:endParaRPr lang="en-US" sz="20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1F9C8F-B284-4FE9-A76C-49BE3BEE38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4" y="636815"/>
            <a:ext cx="6968835" cy="558437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8927" y="0"/>
            <a:ext cx="4351911" cy="839643"/>
          </a:xfrm>
        </p:spPr>
        <p:txBody>
          <a:bodyPr/>
          <a:lstStyle/>
          <a:p>
            <a:r>
              <a:rPr lang="en-IN" dirty="0" smtClean="0"/>
              <a:t>Objective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0" y="882569"/>
            <a:ext cx="7114309" cy="424553"/>
          </a:xfrm>
        </p:spPr>
        <p:txBody>
          <a:bodyPr/>
          <a:lstStyle/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IN" sz="2200" spc="0" dirty="0" smtClean="0"/>
              <a:t> The </a:t>
            </a:r>
            <a:r>
              <a:rPr lang="en-IN" sz="2200" spc="0" dirty="0"/>
              <a:t>main objective of this project is to </a:t>
            </a:r>
            <a:r>
              <a:rPr lang="en-IN" sz="2200" spc="0" dirty="0" smtClean="0"/>
              <a:t>analyse the performance </a:t>
            </a:r>
            <a:r>
              <a:rPr lang="en-IN" sz="2200" spc="0" dirty="0"/>
              <a:t>of a  student by knowing his week point and to improve his week point. </a:t>
            </a:r>
          </a:p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IN" sz="2200" spc="0" dirty="0" smtClean="0"/>
              <a:t> Student's </a:t>
            </a:r>
            <a:r>
              <a:rPr lang="en-IN" sz="2200" spc="0" dirty="0"/>
              <a:t>learning ability can be improved by the teacher</a:t>
            </a:r>
            <a:r>
              <a:rPr lang="en-IN" sz="2200" spc="0" dirty="0" smtClean="0"/>
              <a:t>.</a:t>
            </a:r>
            <a:endParaRPr lang="en-IN" sz="2200" spc="0" dirty="0"/>
          </a:p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IN" sz="2200" spc="0" dirty="0" smtClean="0"/>
              <a:t> Teachers </a:t>
            </a:r>
            <a:r>
              <a:rPr lang="en-IN" sz="2200" spc="0" dirty="0"/>
              <a:t>can understand the problems student facing </a:t>
            </a:r>
            <a:r>
              <a:rPr lang="en-IN" sz="2200" spc="0" dirty="0" smtClean="0"/>
              <a:t>while learning</a:t>
            </a:r>
            <a:r>
              <a:rPr lang="en-IN" sz="2200" spc="0" dirty="0"/>
              <a:t>, and he/she could solve student’s problem. </a:t>
            </a:r>
          </a:p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IN" sz="2200" spc="0" dirty="0" smtClean="0"/>
              <a:t> Student </a:t>
            </a:r>
            <a:r>
              <a:rPr lang="en-IN" sz="2200" spc="0" dirty="0"/>
              <a:t>can overcome his/her weakness with the help </a:t>
            </a:r>
            <a:r>
              <a:rPr lang="en-IN" sz="2200" spc="0" dirty="0" smtClean="0"/>
              <a:t>of statistics </a:t>
            </a:r>
            <a:r>
              <a:rPr lang="en-IN" sz="2200" spc="0" dirty="0"/>
              <a:t>of his/her performance</a:t>
            </a:r>
            <a:r>
              <a:rPr lang="en-IN" sz="2200" spc="0" dirty="0" smtClean="0"/>
              <a:t>.</a:t>
            </a:r>
            <a:endParaRPr lang="en-IN" sz="2200" spc="0" dirty="0"/>
          </a:p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IN" sz="2200" spc="0" dirty="0"/>
              <a:t>Teachers will know the reasons why students can’t focus on subjects or the reasons of student’s distraction</a:t>
            </a:r>
            <a:r>
              <a:rPr lang="en-IN" sz="2200" spc="0" dirty="0" smtClean="0"/>
              <a:t>.</a:t>
            </a:r>
            <a:endParaRPr lang="en-IN" sz="2200" spc="0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2200" spc="0" dirty="0"/>
              <a:t>This can improve the communication or interaction between </a:t>
            </a:r>
            <a:r>
              <a:rPr lang="en-IN" sz="2200" spc="0" dirty="0" smtClean="0"/>
              <a:t>student’s </a:t>
            </a:r>
            <a:r>
              <a:rPr lang="en-IN" sz="2200" spc="0" dirty="0"/>
              <a:t>and </a:t>
            </a:r>
            <a:r>
              <a:rPr lang="en-IN" sz="2200" spc="0" dirty="0" smtClean="0"/>
              <a:t>teacher’s.</a:t>
            </a:r>
            <a:endParaRPr lang="en-IN" sz="2200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4108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641588"/>
            <a:ext cx="9927771" cy="553537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535"/>
            <a:ext cx="5235433" cy="113060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Technology Used :</a:t>
            </a:r>
            <a:endParaRPr lang="en-US" sz="36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1169" y="1466492"/>
            <a:ext cx="4904230" cy="3766469"/>
          </a:xfrm>
        </p:spPr>
        <p:txBody>
          <a:bodyPr/>
          <a:lstStyle/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lang="en-US" sz="2400" spc="0" dirty="0" smtClean="0"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is a web application that is developed in ASP.NET having SQL Server as database.</a:t>
            </a:r>
            <a:endParaRPr lang="en-US" sz="2400" spc="0" dirty="0">
              <a:latin typeface="Bahnschrift" panose="020B0502040204020203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1600" spc="0" dirty="0" smtClean="0"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 , CSS, Javascript &amp; ASP.NET as Front-end</a:t>
            </a:r>
          </a:p>
          <a:p>
            <a:pPr marL="285750" indent="-285750" algn="l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1600" spc="0" dirty="0" smtClean="0"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C# as Back-end</a:t>
            </a:r>
          </a:p>
          <a:p>
            <a:pPr marL="285750" indent="-285750" algn="l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1600" spc="0" dirty="0" smtClean="0"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Server as Database</a:t>
            </a:r>
            <a:endParaRPr lang="en-IN" sz="1600" spc="0" dirty="0" smtClean="0"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54" y="624108"/>
            <a:ext cx="5072745" cy="560978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3" y="719345"/>
            <a:ext cx="5138057" cy="587876"/>
          </a:xfrm>
        </p:spPr>
        <p:txBody>
          <a:bodyPr/>
          <a:lstStyle/>
          <a:p>
            <a:r>
              <a:rPr lang="en-US" dirty="0" smtClean="0"/>
              <a:t>Requirements :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884" y="1369046"/>
            <a:ext cx="6131487" cy="339674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u="sng" dirty="0" smtClean="0">
                <a:latin typeface="Bahnschrift" panose="020B0502040204020203" pitchFamily="34" charset="0"/>
              </a:rPr>
              <a:t>Minimum Software Requirement -: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800" u="sng" dirty="0" smtClean="0">
                <a:latin typeface="Bahnschrift" panose="020B0502040204020203" pitchFamily="34" charset="0"/>
              </a:rPr>
              <a:t>Server Configuration 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Operating System – Windows 2000 or equivalent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Server – IIS 5.0 or above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Browser – Internet Explorer 5.0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dirty="0">
                <a:latin typeface="Bahnschrift" panose="020B0502040204020203" pitchFamily="34" charset="0"/>
              </a:rPr>
              <a:t>Database – SQL </a:t>
            </a:r>
            <a:r>
              <a:rPr lang="en-IN" sz="1600" dirty="0" smtClean="0">
                <a:latin typeface="Bahnschrift" panose="020B0502040204020203" pitchFamily="34" charset="0"/>
              </a:rPr>
              <a:t>Server</a:t>
            </a:r>
            <a:endParaRPr lang="en-IN" sz="1600" u="sng" dirty="0" smtClean="0">
              <a:latin typeface="Bahnschrift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800" u="sng" dirty="0">
                <a:latin typeface="Bahnschrift" panose="020B0502040204020203" pitchFamily="34" charset="0"/>
              </a:rPr>
              <a:t>Client Configuration </a:t>
            </a:r>
            <a:r>
              <a:rPr lang="en-IN" sz="1800" u="sng" dirty="0" smtClean="0">
                <a:latin typeface="Bahnschrift" panose="020B0502040204020203" pitchFamily="34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u="sng" dirty="0">
                <a:latin typeface="Bahnschrift" panose="020B0502040204020203" pitchFamily="34" charset="0"/>
              </a:rPr>
              <a:t>Operating System</a:t>
            </a:r>
            <a:r>
              <a:rPr lang="en-IN" sz="1600" dirty="0">
                <a:latin typeface="Bahnschrift" panose="020B0502040204020203" pitchFamily="34" charset="0"/>
              </a:rPr>
              <a:t> - </a:t>
            </a:r>
            <a:r>
              <a:rPr lang="en-US" sz="1600" dirty="0">
                <a:latin typeface="Bahnschrift" panose="020B0502040204020203" pitchFamily="34" charset="0"/>
              </a:rPr>
              <a:t>Windows XP,7,8,10 or equivalent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u="sng" dirty="0">
                <a:latin typeface="Bahnschrift" panose="020B0502040204020203" pitchFamily="34" charset="0"/>
              </a:rPr>
              <a:t>Browser</a:t>
            </a:r>
            <a:r>
              <a:rPr lang="en-US" sz="1600" dirty="0">
                <a:latin typeface="Bahnschrift" panose="020B0502040204020203" pitchFamily="34" charset="0"/>
              </a:rPr>
              <a:t> – Google Chrome 1.0 or Higher, Internet Explorer 9.0 or Higher, Apple Safari 3.0 or higher, Mozilla Firefox 2.0 or higher &amp; Opera mini 9.0 or </a:t>
            </a:r>
            <a:r>
              <a:rPr lang="en-US" sz="1600" dirty="0" smtClean="0">
                <a:latin typeface="Bahnschrift" panose="020B0502040204020203" pitchFamily="34" charset="0"/>
              </a:rPr>
              <a:t>higher</a:t>
            </a:r>
            <a:endParaRPr lang="en-IN" sz="1800" u="sng" dirty="0" smtClean="0">
              <a:latin typeface="Bahnschrift" panose="020B0502040204020203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1800" u="sng" dirty="0" smtClean="0">
                <a:latin typeface="Bahnschrift" panose="020B0502040204020203" pitchFamily="34" charset="0"/>
              </a:rPr>
              <a:t>Minimum Hardware Requirement 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u="sng" dirty="0" smtClean="0">
                <a:latin typeface="Bahnschrift" panose="020B0502040204020203" pitchFamily="34" charset="0"/>
              </a:rPr>
              <a:t>Processor</a:t>
            </a:r>
            <a:r>
              <a:rPr lang="en-IN" sz="1600" dirty="0" smtClean="0">
                <a:latin typeface="Bahnschrift" panose="020B0502040204020203" pitchFamily="34" charset="0"/>
              </a:rPr>
              <a:t> – 2.5 GHz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u="sng" dirty="0" smtClean="0">
                <a:latin typeface="Bahnschrift" panose="020B0502040204020203" pitchFamily="34" charset="0"/>
              </a:rPr>
              <a:t>RAM</a:t>
            </a:r>
            <a:r>
              <a:rPr lang="en-IN" sz="1600" dirty="0" smtClean="0">
                <a:latin typeface="Bahnschrift" panose="020B0502040204020203" pitchFamily="34" charset="0"/>
              </a:rPr>
              <a:t> – 1 GB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1600" u="sng" dirty="0" smtClean="0">
                <a:latin typeface="Bahnschrift" panose="020B0502040204020203" pitchFamily="34" charset="0"/>
              </a:rPr>
              <a:t>Hard Disk</a:t>
            </a:r>
            <a:r>
              <a:rPr lang="en-IN" sz="1600" dirty="0" smtClean="0">
                <a:latin typeface="Bahnschrift" panose="020B0502040204020203" pitchFamily="34" charset="0"/>
              </a:rPr>
              <a:t> – 20 GB Free Space</a:t>
            </a:r>
            <a:r>
              <a:rPr lang="en-IN" sz="1600" u="sng" dirty="0" smtClean="0"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7969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4" y="83074"/>
            <a:ext cx="1863877" cy="90060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26269" y="350719"/>
            <a:ext cx="1804929" cy="746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31" y="420762"/>
            <a:ext cx="1319603" cy="619581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>
                <a:solidFill>
                  <a:srgbClr val="2F3342"/>
                </a:solidFill>
                <a:latin typeface="Calibri"/>
                <a:cs typeface="Gill Sans" panose="020B0502020104020203" pitchFamily="34" charset="-79"/>
                <a:sym typeface="Bebas"/>
              </a:rPr>
              <a:t>D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cs typeface="Gill Sans" panose="020B0502020104020203" pitchFamily="34" charset="-79"/>
                <a:sym typeface="Bebas"/>
              </a:rPr>
              <a:t>ata Table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4" y="1251319"/>
            <a:ext cx="5825266" cy="17950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4" y="3806495"/>
            <a:ext cx="5808401" cy="24773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83" y="1934718"/>
            <a:ext cx="5847585" cy="37317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888534" y="3090761"/>
            <a:ext cx="1912872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044881" y="3214596"/>
            <a:ext cx="1807331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2137375" y="3279868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Admin_Login Table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863130" y="6317455"/>
            <a:ext cx="2196251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019478" y="6441290"/>
            <a:ext cx="2192304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2111972" y="6506562"/>
            <a:ext cx="2099810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All_Question_List Table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873698" y="5756388"/>
            <a:ext cx="1912872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030045" y="5880223"/>
            <a:ext cx="1807331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8188658" y="5959008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CourseList Table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54691" y="6441290"/>
            <a:ext cx="637307" cy="38016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0973" y="83074"/>
            <a:ext cx="1837743" cy="606768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78503" y="205731"/>
            <a:ext cx="1779622" cy="632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3" y="332233"/>
            <a:ext cx="1301101" cy="417435"/>
          </a:xfrm>
        </p:spPr>
        <p:txBody>
          <a:bodyPr>
            <a:normAutofit/>
          </a:bodyPr>
          <a:lstStyle/>
          <a:p>
            <a:pPr lvl="0"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cap="none" dirty="0">
                <a:solidFill>
                  <a:srgbClr val="2F3342"/>
                </a:solidFill>
                <a:latin typeface="Calibri"/>
                <a:cs typeface="Gill Sans" panose="020B0502020104020203" pitchFamily="34" charset="-79"/>
                <a:sym typeface="Bebas"/>
              </a:rPr>
              <a:t>D</a:t>
            </a:r>
            <a:r>
              <a:rPr lang="en-US" sz="2000" cap="none" dirty="0" smtClean="0">
                <a:solidFill>
                  <a:srgbClr val="2F3342"/>
                </a:solidFill>
                <a:latin typeface="Calibri"/>
                <a:cs typeface="Gill Sans" panose="020B0502020104020203" pitchFamily="34" charset="-79"/>
                <a:sym typeface="Bebas"/>
              </a:rPr>
              <a:t>ata Table</a:t>
            </a:r>
            <a:endParaRPr lang="en-US" sz="1000" b="0" cap="none" dirty="0">
              <a:solidFill>
                <a:srgbClr val="2F334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66316" y="6303724"/>
            <a:ext cx="1912872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2663" y="6427559"/>
            <a:ext cx="1807331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1015157" y="6492831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Ques_Data Table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529458" y="6316102"/>
            <a:ext cx="2378665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01652" y="6397072"/>
            <a:ext cx="2340421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5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8701652" y="6465417"/>
            <a:ext cx="2313088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studentRegistration Table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" y="960853"/>
            <a:ext cx="3711606" cy="5223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59" y="960852"/>
            <a:ext cx="3683893" cy="5223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633" y="960854"/>
            <a:ext cx="3434894" cy="522321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929265" y="6316102"/>
            <a:ext cx="1912872" cy="45475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085612" y="6439937"/>
            <a:ext cx="1807331" cy="423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Title 8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 txBox="1">
            <a:spLocks/>
          </p:cNvSpPr>
          <p:nvPr/>
        </p:nvSpPr>
        <p:spPr>
          <a:xfrm>
            <a:off x="5178106" y="6505209"/>
            <a:ext cx="1689434" cy="35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500" cap="none" dirty="0" smtClean="0">
                <a:solidFill>
                  <a:srgbClr val="2F3342"/>
                </a:solidFill>
                <a:latin typeface="Calibri"/>
                <a:ea typeface="Bebas"/>
                <a:cs typeface="Gill Sans" panose="020B0502020104020203" pitchFamily="34" charset="-79"/>
                <a:sym typeface="Bebas"/>
              </a:rPr>
              <a:t>Ques_Data Table</a:t>
            </a:r>
            <a:endParaRPr lang="en-US" sz="1500" b="0" cap="none" dirty="0">
              <a:solidFill>
                <a:srgbClr val="2F3342"/>
              </a:solidFill>
              <a:latin typeface="Calibri"/>
              <a:ea typeface="+mn-ea"/>
              <a:cs typeface="+mn-cs"/>
              <a:sym typeface="Beba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568545" y="6397072"/>
            <a:ext cx="623454" cy="424380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8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19B998-C0F0-415C-AF4D-F10DCCD30A25}">
  <ds:schemaRefs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  <ds:schemaRef ds:uri="71af3243-3dd4-4a8d-8c0d-dd76da1f02a5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899</Words>
  <Application>Microsoft Office PowerPoint</Application>
  <PresentationFormat>Widescreen</PresentationFormat>
  <Paragraphs>4370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Bahnschrift</vt:lpstr>
      <vt:lpstr>Bebas</vt:lpstr>
      <vt:lpstr>Calibri</vt:lpstr>
      <vt:lpstr>Calibri (Headings)</vt:lpstr>
      <vt:lpstr>Courier New</vt:lpstr>
      <vt:lpstr>Gill Sans</vt:lpstr>
      <vt:lpstr>Times New Roman</vt:lpstr>
      <vt:lpstr>Wingdings</vt:lpstr>
      <vt:lpstr>Office Theme</vt:lpstr>
      <vt:lpstr>A Minor Project on  Student’s performance analysis</vt:lpstr>
      <vt:lpstr>Content :</vt:lpstr>
      <vt:lpstr>Introduction :</vt:lpstr>
      <vt:lpstr>Purpose</vt:lpstr>
      <vt:lpstr>Objective</vt:lpstr>
      <vt:lpstr>Technology Used :</vt:lpstr>
      <vt:lpstr>Requirements :</vt:lpstr>
      <vt:lpstr>Data Table</vt:lpstr>
      <vt:lpstr>Data Table</vt:lpstr>
      <vt:lpstr>Data Table</vt:lpstr>
      <vt:lpstr>ER Diagram ( 1 )</vt:lpstr>
      <vt:lpstr>ER Diagram ( 2 )</vt:lpstr>
      <vt:lpstr>Data Flow Diagram</vt:lpstr>
      <vt:lpstr>Data Flow Diagram</vt:lpstr>
      <vt:lpstr>Index Page Snap Shot</vt:lpstr>
      <vt:lpstr>Student Login Page Snap Shot</vt:lpstr>
      <vt:lpstr>Student Profile Page Snap Shot</vt:lpstr>
      <vt:lpstr>Student Home Page Snap Shot</vt:lpstr>
      <vt:lpstr>Student Questions Page Snap Shot</vt:lpstr>
      <vt:lpstr>Student Statistics Page Snap Shot</vt:lpstr>
      <vt:lpstr>Teacher Login Page Snap Shot</vt:lpstr>
      <vt:lpstr>Teacher Sign Up Page Snap Shot</vt:lpstr>
      <vt:lpstr>Teacher Profile Page Snap Shot</vt:lpstr>
      <vt:lpstr>HOD Verify Teachers Page Snap Shot</vt:lpstr>
      <vt:lpstr>Teachers Course Modification Page Snap Shot</vt:lpstr>
      <vt:lpstr>Teachers Course List Page Snap Shot</vt:lpstr>
      <vt:lpstr>Teachers Subject Modification Page Snap Shot</vt:lpstr>
      <vt:lpstr>Teachers Subject List Page Snap Shot</vt:lpstr>
      <vt:lpstr>Teachers – Student Verification Page Snap Shot</vt:lpstr>
      <vt:lpstr>Teacher’s – Student Performance Page Snap Shot</vt:lpstr>
      <vt:lpstr>Teacher’s – Student Performance Page Snap Shot</vt:lpstr>
      <vt:lpstr>Teacher’s – Student Profile Page Snap Shot</vt:lpstr>
      <vt:lpstr>Teacher’s Statistics Snap Shot</vt:lpstr>
      <vt:lpstr>Admin Login Page Snap Shot</vt:lpstr>
      <vt:lpstr>Admin – HOD List Page Snap Shot</vt:lpstr>
      <vt:lpstr>Admin – Unverified HOD Page Snap Shot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2020-08-27T10:12:00Z</dcterms:created>
  <dcterms:modified xsi:type="dcterms:W3CDTF">2020-09-01T12:01:00Z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